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Algerian" panose="04020705040A02060702" pitchFamily="82" charset="0"/>
      <p:regular r:id="rId14"/>
    </p:embeddedFont>
    <p:embeddedFont>
      <p:font typeface="Calibri" panose="020F0502020204030204" pitchFamily="34" charset="0"/>
      <p:regular r:id="rId15"/>
      <p:bold r:id="rId16"/>
      <p:italic r:id="rId17"/>
      <p:boldItalic r:id="rId18"/>
    </p:embeddedFont>
    <p:embeddedFont>
      <p:font typeface="Century" panose="02040604050505020304" pitchFamily="18" charset="0"/>
      <p:regular r:id="rId19"/>
    </p:embeddedFont>
    <p:embeddedFont>
      <p:font typeface="Clear Sans Regular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88582" autoAdjust="0"/>
  </p:normalViewPr>
  <p:slideViewPr>
    <p:cSldViewPr>
      <p:cViewPr varScale="1">
        <p:scale>
          <a:sx n="43" d="100"/>
          <a:sy n="43" d="100"/>
        </p:scale>
        <p:origin x="33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OneDrive\Desktop\Photo%20and%20signature\Task%203_Final%20Content%20Data%20set%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OneDrive\Desktop\Photo%20and%20signature\Task%203_Final%20Content%20Data%20set%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OneDrive\Desktop\Photo%20and%20signature\Task%203_Final%20Content%20Data%20set%2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Types of Category with score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'aggregate score'!$A$2</c:f>
              <c:strCache>
                <c:ptCount val="1"/>
                <c:pt idx="0">
                  <c:v>animals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score'!$B$2</c:f>
              <c:numCache>
                <c:formatCode>General</c:formatCode>
                <c:ptCount val="1"/>
                <c:pt idx="0">
                  <c:v>74965</c:v>
                </c:pt>
              </c:numCache>
            </c:numRef>
          </c:val>
          <c:extLst>
            <c:ext xmlns:c16="http://schemas.microsoft.com/office/drawing/2014/chart" uri="{C3380CC4-5D6E-409C-BE32-E72D297353CC}">
              <c16:uniqueId val="{00000000-ED4C-4D2E-92FC-2449FCD0566B}"/>
            </c:ext>
          </c:extLst>
        </c:ser>
        <c:ser>
          <c:idx val="1"/>
          <c:order val="1"/>
          <c:tx>
            <c:strRef>
              <c:f>'aggregate score'!$A$3</c:f>
              <c:strCache>
                <c:ptCount val="1"/>
                <c:pt idx="0">
                  <c:v>cooking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score'!$B$3</c:f>
              <c:numCache>
                <c:formatCode>General</c:formatCode>
                <c:ptCount val="1"/>
                <c:pt idx="0">
                  <c:v>64756</c:v>
                </c:pt>
              </c:numCache>
            </c:numRef>
          </c:val>
          <c:extLst>
            <c:ext xmlns:c16="http://schemas.microsoft.com/office/drawing/2014/chart" uri="{C3380CC4-5D6E-409C-BE32-E72D297353CC}">
              <c16:uniqueId val="{00000001-ED4C-4D2E-92FC-2449FCD0566B}"/>
            </c:ext>
          </c:extLst>
        </c:ser>
        <c:ser>
          <c:idx val="2"/>
          <c:order val="2"/>
          <c:tx>
            <c:strRef>
              <c:f>'aggregate score'!$A$4</c:f>
              <c:strCache>
                <c:ptCount val="1"/>
                <c:pt idx="0">
                  <c:v>culture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score'!$B$4</c:f>
              <c:numCache>
                <c:formatCode>General</c:formatCode>
                <c:ptCount val="1"/>
                <c:pt idx="0">
                  <c:v>66579</c:v>
                </c:pt>
              </c:numCache>
            </c:numRef>
          </c:val>
          <c:extLst>
            <c:ext xmlns:c16="http://schemas.microsoft.com/office/drawing/2014/chart" uri="{C3380CC4-5D6E-409C-BE32-E72D297353CC}">
              <c16:uniqueId val="{00000002-ED4C-4D2E-92FC-2449FCD0566B}"/>
            </c:ext>
          </c:extLst>
        </c:ser>
        <c:ser>
          <c:idx val="3"/>
          <c:order val="3"/>
          <c:tx>
            <c:strRef>
              <c:f>'aggregate score'!$A$5</c:f>
              <c:strCache>
                <c:ptCount val="1"/>
                <c:pt idx="0">
                  <c:v>dogs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score'!$B$5</c:f>
              <c:numCache>
                <c:formatCode>General</c:formatCode>
                <c:ptCount val="1"/>
                <c:pt idx="0">
                  <c:v>52511</c:v>
                </c:pt>
              </c:numCache>
            </c:numRef>
          </c:val>
          <c:extLst>
            <c:ext xmlns:c16="http://schemas.microsoft.com/office/drawing/2014/chart" uri="{C3380CC4-5D6E-409C-BE32-E72D297353CC}">
              <c16:uniqueId val="{00000003-ED4C-4D2E-92FC-2449FCD0566B}"/>
            </c:ext>
          </c:extLst>
        </c:ser>
        <c:ser>
          <c:idx val="4"/>
          <c:order val="4"/>
          <c:tx>
            <c:strRef>
              <c:f>'aggregate score'!$A$6</c:f>
              <c:strCache>
                <c:ptCount val="1"/>
                <c:pt idx="0">
                  <c:v>education</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score'!$B$6</c:f>
              <c:numCache>
                <c:formatCode>General</c:formatCode>
                <c:ptCount val="1"/>
                <c:pt idx="0">
                  <c:v>57436</c:v>
                </c:pt>
              </c:numCache>
            </c:numRef>
          </c:val>
          <c:extLst>
            <c:ext xmlns:c16="http://schemas.microsoft.com/office/drawing/2014/chart" uri="{C3380CC4-5D6E-409C-BE32-E72D297353CC}">
              <c16:uniqueId val="{00000004-ED4C-4D2E-92FC-2449FCD0566B}"/>
            </c:ext>
          </c:extLst>
        </c:ser>
        <c:ser>
          <c:idx val="5"/>
          <c:order val="5"/>
          <c:tx>
            <c:strRef>
              <c:f>'aggregate score'!$A$7</c:f>
              <c:strCache>
                <c:ptCount val="1"/>
                <c:pt idx="0">
                  <c:v>fitness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score'!$B$7</c:f>
              <c:numCache>
                <c:formatCode>General</c:formatCode>
                <c:ptCount val="1"/>
                <c:pt idx="0">
                  <c:v>55323</c:v>
                </c:pt>
              </c:numCache>
            </c:numRef>
          </c:val>
          <c:extLst>
            <c:ext xmlns:c16="http://schemas.microsoft.com/office/drawing/2014/chart" uri="{C3380CC4-5D6E-409C-BE32-E72D297353CC}">
              <c16:uniqueId val="{00000005-ED4C-4D2E-92FC-2449FCD0566B}"/>
            </c:ext>
          </c:extLst>
        </c:ser>
        <c:ser>
          <c:idx val="6"/>
          <c:order val="6"/>
          <c:tx>
            <c:strRef>
              <c:f>'aggregate score'!$A$8</c:f>
              <c:strCache>
                <c:ptCount val="1"/>
                <c:pt idx="0">
                  <c:v>food</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score'!$B$8</c:f>
              <c:numCache>
                <c:formatCode>General</c:formatCode>
                <c:ptCount val="1"/>
                <c:pt idx="0">
                  <c:v>66676</c:v>
                </c:pt>
              </c:numCache>
            </c:numRef>
          </c:val>
          <c:extLst>
            <c:ext xmlns:c16="http://schemas.microsoft.com/office/drawing/2014/chart" uri="{C3380CC4-5D6E-409C-BE32-E72D297353CC}">
              <c16:uniqueId val="{00000006-ED4C-4D2E-92FC-2449FCD0566B}"/>
            </c:ext>
          </c:extLst>
        </c:ser>
        <c:ser>
          <c:idx val="7"/>
          <c:order val="7"/>
          <c:tx>
            <c:strRef>
              <c:f>'aggregate score'!$A$9</c:f>
              <c:strCache>
                <c:ptCount val="1"/>
                <c:pt idx="0">
                  <c:v>healthy eating</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score'!$B$9</c:f>
              <c:numCache>
                <c:formatCode>General</c:formatCode>
                <c:ptCount val="1"/>
                <c:pt idx="0">
                  <c:v>69339</c:v>
                </c:pt>
              </c:numCache>
            </c:numRef>
          </c:val>
          <c:extLst>
            <c:ext xmlns:c16="http://schemas.microsoft.com/office/drawing/2014/chart" uri="{C3380CC4-5D6E-409C-BE32-E72D297353CC}">
              <c16:uniqueId val="{00000007-ED4C-4D2E-92FC-2449FCD0566B}"/>
            </c:ext>
          </c:extLst>
        </c:ser>
        <c:ser>
          <c:idx val="8"/>
          <c:order val="8"/>
          <c:tx>
            <c:strRef>
              <c:f>'aggregate score'!$A$10</c:f>
              <c:strCache>
                <c:ptCount val="1"/>
                <c:pt idx="0">
                  <c:v>public speaking</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score'!$B$10</c:f>
              <c:numCache>
                <c:formatCode>General</c:formatCode>
                <c:ptCount val="1"/>
                <c:pt idx="0">
                  <c:v>49264</c:v>
                </c:pt>
              </c:numCache>
            </c:numRef>
          </c:val>
          <c:extLst>
            <c:ext xmlns:c16="http://schemas.microsoft.com/office/drawing/2014/chart" uri="{C3380CC4-5D6E-409C-BE32-E72D297353CC}">
              <c16:uniqueId val="{00000008-ED4C-4D2E-92FC-2449FCD0566B}"/>
            </c:ext>
          </c:extLst>
        </c:ser>
        <c:ser>
          <c:idx val="9"/>
          <c:order val="9"/>
          <c:tx>
            <c:strRef>
              <c:f>'aggregate score'!$A$11</c:f>
              <c:strCache>
                <c:ptCount val="1"/>
                <c:pt idx="0">
                  <c:v>science</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score'!$B$11</c:f>
              <c:numCache>
                <c:formatCode>General</c:formatCode>
                <c:ptCount val="1"/>
                <c:pt idx="0">
                  <c:v>71168</c:v>
                </c:pt>
              </c:numCache>
            </c:numRef>
          </c:val>
          <c:extLst>
            <c:ext xmlns:c16="http://schemas.microsoft.com/office/drawing/2014/chart" uri="{C3380CC4-5D6E-409C-BE32-E72D297353CC}">
              <c16:uniqueId val="{00000009-ED4C-4D2E-92FC-2449FCD0566B}"/>
            </c:ext>
          </c:extLst>
        </c:ser>
        <c:ser>
          <c:idx val="10"/>
          <c:order val="10"/>
          <c:tx>
            <c:strRef>
              <c:f>'aggregate score'!$A$12</c:f>
              <c:strCache>
                <c:ptCount val="1"/>
                <c:pt idx="0">
                  <c:v>soccer</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score'!$B$12</c:f>
              <c:numCache>
                <c:formatCode>General</c:formatCode>
                <c:ptCount val="1"/>
                <c:pt idx="0">
                  <c:v>57783</c:v>
                </c:pt>
              </c:numCache>
            </c:numRef>
          </c:val>
          <c:extLst>
            <c:ext xmlns:c16="http://schemas.microsoft.com/office/drawing/2014/chart" uri="{C3380CC4-5D6E-409C-BE32-E72D297353CC}">
              <c16:uniqueId val="{0000000A-ED4C-4D2E-92FC-2449FCD0566B}"/>
            </c:ext>
          </c:extLst>
        </c:ser>
        <c:ser>
          <c:idx val="11"/>
          <c:order val="11"/>
          <c:tx>
            <c:strRef>
              <c:f>'aggregate score'!$A$13</c:f>
              <c:strCache>
                <c:ptCount val="1"/>
                <c:pt idx="0">
                  <c:v>studying</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score'!$B$13</c:f>
              <c:numCache>
                <c:formatCode>General</c:formatCode>
                <c:ptCount val="1"/>
                <c:pt idx="0">
                  <c:v>54269</c:v>
                </c:pt>
              </c:numCache>
            </c:numRef>
          </c:val>
          <c:extLst>
            <c:ext xmlns:c16="http://schemas.microsoft.com/office/drawing/2014/chart" uri="{C3380CC4-5D6E-409C-BE32-E72D297353CC}">
              <c16:uniqueId val="{0000000B-ED4C-4D2E-92FC-2449FCD0566B}"/>
            </c:ext>
          </c:extLst>
        </c:ser>
        <c:ser>
          <c:idx val="12"/>
          <c:order val="12"/>
          <c:tx>
            <c:strRef>
              <c:f>'aggregate score'!$A$14</c:f>
              <c:strCache>
                <c:ptCount val="1"/>
                <c:pt idx="0">
                  <c:v>technology</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score'!$B$14</c:f>
              <c:numCache>
                <c:formatCode>General</c:formatCode>
                <c:ptCount val="1"/>
                <c:pt idx="0">
                  <c:v>68738</c:v>
                </c:pt>
              </c:numCache>
            </c:numRef>
          </c:val>
          <c:extLst>
            <c:ext xmlns:c16="http://schemas.microsoft.com/office/drawing/2014/chart" uri="{C3380CC4-5D6E-409C-BE32-E72D297353CC}">
              <c16:uniqueId val="{0000000C-ED4C-4D2E-92FC-2449FCD0566B}"/>
            </c:ext>
          </c:extLst>
        </c:ser>
        <c:ser>
          <c:idx val="13"/>
          <c:order val="13"/>
          <c:tx>
            <c:strRef>
              <c:f>'aggregate score'!$A$15</c:f>
              <c:strCache>
                <c:ptCount val="1"/>
                <c:pt idx="0">
                  <c:v>tennis</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score'!$B$15</c:f>
              <c:numCache>
                <c:formatCode>General</c:formatCode>
                <c:ptCount val="1"/>
                <c:pt idx="0">
                  <c:v>50339</c:v>
                </c:pt>
              </c:numCache>
            </c:numRef>
          </c:val>
          <c:extLst>
            <c:ext xmlns:c16="http://schemas.microsoft.com/office/drawing/2014/chart" uri="{C3380CC4-5D6E-409C-BE32-E72D297353CC}">
              <c16:uniqueId val="{0000000D-ED4C-4D2E-92FC-2449FCD0566B}"/>
            </c:ext>
          </c:extLst>
        </c:ser>
        <c:ser>
          <c:idx val="14"/>
          <c:order val="14"/>
          <c:tx>
            <c:strRef>
              <c:f>'aggregate score'!$A$16</c:f>
              <c:strCache>
                <c:ptCount val="1"/>
                <c:pt idx="0">
                  <c:v>travel</c:v>
                </c:pt>
              </c:strCache>
            </c:strRef>
          </c:tx>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score'!$B$16</c:f>
              <c:numCache>
                <c:formatCode>General</c:formatCode>
                <c:ptCount val="1"/>
                <c:pt idx="0">
                  <c:v>64880</c:v>
                </c:pt>
              </c:numCache>
            </c:numRef>
          </c:val>
          <c:extLst>
            <c:ext xmlns:c16="http://schemas.microsoft.com/office/drawing/2014/chart" uri="{C3380CC4-5D6E-409C-BE32-E72D297353CC}">
              <c16:uniqueId val="{0000000E-ED4C-4D2E-92FC-2449FCD0566B}"/>
            </c:ext>
          </c:extLst>
        </c:ser>
        <c:ser>
          <c:idx val="15"/>
          <c:order val="15"/>
          <c:tx>
            <c:strRef>
              <c:f>'aggregate score'!$A$17</c:f>
              <c:strCache>
                <c:ptCount val="1"/>
                <c:pt idx="0">
                  <c:v>veganism</c:v>
                </c:pt>
              </c:strCache>
            </c:strRef>
          </c:tx>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'aggregate score'!$B$1</c:f>
              <c:strCache>
                <c:ptCount val="1"/>
                <c:pt idx="0">
                  <c:v>Score</c:v>
                </c:pt>
              </c:strCache>
            </c:strRef>
          </c:cat>
          <c:val>
            <c:numRef>
              <c:f>'aggregate score'!$B$17</c:f>
              <c:numCache>
                <c:formatCode>General</c:formatCode>
                <c:ptCount val="1"/>
                <c:pt idx="0">
                  <c:v>49619</c:v>
                </c:pt>
              </c:numCache>
            </c:numRef>
          </c:val>
          <c:extLst>
            <c:ext xmlns:c16="http://schemas.microsoft.com/office/drawing/2014/chart" uri="{C3380CC4-5D6E-409C-BE32-E72D297353CC}">
              <c16:uniqueId val="{0000000F-ED4C-4D2E-92FC-2449FCD0566B}"/>
            </c:ext>
          </c:extLst>
        </c:ser>
        <c:dLbls>
          <c:showLegendKey val="0"/>
          <c:showVal val="0"/>
          <c:showCatName val="0"/>
          <c:showSerName val="0"/>
          <c:showPercent val="0"/>
          <c:showBubbleSize val="0"/>
        </c:dLbls>
        <c:gapWidth val="100"/>
        <c:overlap val="-24"/>
        <c:axId val="1534737775"/>
        <c:axId val="1685184847"/>
      </c:barChart>
      <c:catAx>
        <c:axId val="153473777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85184847"/>
        <c:crosses val="autoZero"/>
        <c:auto val="1"/>
        <c:lblAlgn val="ctr"/>
        <c:lblOffset val="100"/>
        <c:noMultiLvlLbl val="0"/>
      </c:catAx>
      <c:valAx>
        <c:axId val="168518484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34737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Most</a:t>
            </a:r>
            <a:r>
              <a:rPr lang="en-IN" baseline="0"/>
              <a:t> popular Category with score and total reaction</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'Top 5 Catagory'!$B$1</c:f>
              <c:strCache>
                <c:ptCount val="1"/>
                <c:pt idx="0">
                  <c:v>Score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 5 Catagory'!$A$2:$A$6</c:f>
              <c:strCache>
                <c:ptCount val="5"/>
                <c:pt idx="0">
                  <c:v>animals</c:v>
                </c:pt>
                <c:pt idx="1">
                  <c:v>science</c:v>
                </c:pt>
                <c:pt idx="2">
                  <c:v>healthy eating</c:v>
                </c:pt>
                <c:pt idx="3">
                  <c:v>technology</c:v>
                </c:pt>
                <c:pt idx="4">
                  <c:v>food</c:v>
                </c:pt>
              </c:strCache>
            </c:strRef>
          </c:cat>
          <c:val>
            <c:numRef>
              <c:f>'Top 5 Catagory'!$B$2:$B$6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8B9B-4FB9-9D09-AA24C8BFF090}"/>
            </c:ext>
          </c:extLst>
        </c:ser>
        <c:ser>
          <c:idx val="1"/>
          <c:order val="1"/>
          <c:tx>
            <c:strRef>
              <c:f>'Top 5 Catagory'!$C$1</c:f>
              <c:strCache>
                <c:ptCount val="1"/>
                <c:pt idx="0">
                  <c:v>Total no. of Reaction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 5 Catagory'!$A$2:$A$6</c:f>
              <c:strCache>
                <c:ptCount val="5"/>
                <c:pt idx="0">
                  <c:v>animals</c:v>
                </c:pt>
                <c:pt idx="1">
                  <c:v>science</c:v>
                </c:pt>
                <c:pt idx="2">
                  <c:v>healthy eating</c:v>
                </c:pt>
                <c:pt idx="3">
                  <c:v>technology</c:v>
                </c:pt>
                <c:pt idx="4">
                  <c:v>food</c:v>
                </c:pt>
              </c:strCache>
            </c:strRef>
          </c:cat>
          <c:val>
            <c:numRef>
              <c:f>'Top 5 Catagory'!$C$2:$C$6</c:f>
              <c:numCache>
                <c:formatCode>General</c:formatCode>
                <c:ptCount val="5"/>
                <c:pt idx="0">
                  <c:v>1897</c:v>
                </c:pt>
                <c:pt idx="1">
                  <c:v>1796</c:v>
                </c:pt>
                <c:pt idx="2">
                  <c:v>1717</c:v>
                </c:pt>
                <c:pt idx="3">
                  <c:v>1698</c:v>
                </c:pt>
                <c:pt idx="4">
                  <c:v>1699</c:v>
                </c:pt>
              </c:numCache>
            </c:numRef>
          </c:val>
          <c:extLst>
            <c:ext xmlns:c16="http://schemas.microsoft.com/office/drawing/2014/chart" uri="{C3380CC4-5D6E-409C-BE32-E72D297353CC}">
              <c16:uniqueId val="{00000001-8B9B-4FB9-9D09-AA24C8BFF090}"/>
            </c:ext>
          </c:extLst>
        </c:ser>
        <c:dLbls>
          <c:dLblPos val="ctr"/>
          <c:showLegendKey val="0"/>
          <c:showVal val="1"/>
          <c:showCatName val="0"/>
          <c:showSerName val="0"/>
          <c:showPercent val="0"/>
          <c:showBubbleSize val="0"/>
        </c:dLbls>
        <c:gapWidth val="150"/>
        <c:overlap val="100"/>
        <c:axId val="1696133263"/>
        <c:axId val="1882764575"/>
      </c:barChart>
      <c:catAx>
        <c:axId val="1696133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2764575"/>
        <c:crosses val="autoZero"/>
        <c:auto val="1"/>
        <c:lblAlgn val="ctr"/>
        <c:lblOffset val="100"/>
        <c:noMultiLvlLbl val="0"/>
      </c:catAx>
      <c:valAx>
        <c:axId val="18827645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133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No. of Posts Month-wise</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'Top 5 Catagory'!$B$9</c:f>
              <c:strCache>
                <c:ptCount val="1"/>
                <c:pt idx="0">
                  <c:v>No. of Posts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'Top 5 Catagory'!$A$10:$A$21</c:f>
              <c:strCache>
                <c:ptCount val="12"/>
                <c:pt idx="0">
                  <c:v>January</c:v>
                </c:pt>
                <c:pt idx="1">
                  <c:v>February</c:v>
                </c:pt>
                <c:pt idx="2">
                  <c:v>March</c:v>
                </c:pt>
                <c:pt idx="3">
                  <c:v>April</c:v>
                </c:pt>
                <c:pt idx="4">
                  <c:v>May</c:v>
                </c:pt>
                <c:pt idx="5">
                  <c:v>June</c:v>
                </c:pt>
                <c:pt idx="6">
                  <c:v>July</c:v>
                </c:pt>
                <c:pt idx="7">
                  <c:v>August</c:v>
                </c:pt>
                <c:pt idx="8">
                  <c:v>Septamber</c:v>
                </c:pt>
                <c:pt idx="9">
                  <c:v>Qctober</c:v>
                </c:pt>
                <c:pt idx="10">
                  <c:v>November</c:v>
                </c:pt>
                <c:pt idx="11">
                  <c:v>December</c:v>
                </c:pt>
              </c:strCache>
            </c:strRef>
          </c:cat>
          <c:val>
            <c:numRef>
              <c:f>'Top 5 Catagory'!$B$10:$B$21</c:f>
              <c:numCache>
                <c:formatCode>General</c:formatCode>
                <c:ptCount val="12"/>
                <c:pt idx="0">
                  <c:v>2126</c:v>
                </c:pt>
                <c:pt idx="1">
                  <c:v>1914</c:v>
                </c:pt>
                <c:pt idx="2">
                  <c:v>2012</c:v>
                </c:pt>
                <c:pt idx="3">
                  <c:v>1974</c:v>
                </c:pt>
                <c:pt idx="4">
                  <c:v>2138</c:v>
                </c:pt>
                <c:pt idx="5">
                  <c:v>2021</c:v>
                </c:pt>
                <c:pt idx="6">
                  <c:v>2070</c:v>
                </c:pt>
                <c:pt idx="7">
                  <c:v>2114</c:v>
                </c:pt>
                <c:pt idx="8">
                  <c:v>2022</c:v>
                </c:pt>
                <c:pt idx="9">
                  <c:v>2056</c:v>
                </c:pt>
                <c:pt idx="10">
                  <c:v>2034</c:v>
                </c:pt>
                <c:pt idx="11">
                  <c:v>2092</c:v>
                </c:pt>
              </c:numCache>
            </c:numRef>
          </c:val>
          <c:extLst>
            <c:ext xmlns:c16="http://schemas.microsoft.com/office/drawing/2014/chart" uri="{C3380CC4-5D6E-409C-BE32-E72D297353CC}">
              <c16:uniqueId val="{00000000-719B-4EFD-8719-96013B8E2466}"/>
            </c:ext>
          </c:extLst>
        </c:ser>
        <c:dLbls>
          <c:dLblPos val="outEnd"/>
          <c:showLegendKey val="0"/>
          <c:showVal val="1"/>
          <c:showCatName val="0"/>
          <c:showSerName val="0"/>
          <c:showPercent val="0"/>
          <c:showBubbleSize val="0"/>
        </c:dLbls>
        <c:gapWidth val="444"/>
        <c:overlap val="-90"/>
        <c:axId val="1617405503"/>
        <c:axId val="1615874159"/>
      </c:barChart>
      <c:catAx>
        <c:axId val="161740550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a:t>Month</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615874159"/>
        <c:crosses val="autoZero"/>
        <c:auto val="1"/>
        <c:lblAlgn val="ctr"/>
        <c:lblOffset val="100"/>
        <c:noMultiLvlLbl val="0"/>
      </c:catAx>
      <c:valAx>
        <c:axId val="1615874159"/>
        <c:scaling>
          <c:orientation val="minMax"/>
        </c:scaling>
        <c:delete val="1"/>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IN"/>
                  <a:t>No. of Post</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174055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Algerian" panose="04020705040A02060702" pitchFamily="82"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mj-lt"/>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a:extLst>
              <a:ext uri="{FF2B5EF4-FFF2-40B4-BE49-F238E27FC236}">
                <a16:creationId xmlns:a16="http://schemas.microsoft.com/office/drawing/2014/main" id="{8BEFEEB1-7051-4A99-84DA-5EEE26C5283D}"/>
              </a:ext>
            </a:extLst>
          </p:cNvPr>
          <p:cNvSpPr/>
          <p:nvPr/>
        </p:nvSpPr>
        <p:spPr>
          <a:xfrm>
            <a:off x="11230998" y="195846"/>
            <a:ext cx="6379136" cy="8956298"/>
          </a:xfrm>
          <a:prstGeom prst="rect">
            <a:avLst/>
          </a:prstGeom>
        </p:spPr>
        <p:txBody>
          <a:bodyPr wrap="square">
            <a:spAutoFit/>
          </a:bodyPr>
          <a:lstStyle/>
          <a:p>
            <a:r>
              <a:rPr lang="en-US" sz="3200" dirty="0"/>
              <a:t>Social Buzz, a social media and content creation company, seeks guidance as they plan for an IPO, facing challenges of rapid growth and data management. With 500 million monthly users, they aim to scale effectively and learn best practices. Our engagement involves an audit of their big data practice, IPO recommendations, and an analysis of top content categories. Tasks include creating presentations, data extraction, on-site audits, and technology workshops. By demonstrating expertise and providing tailored solutions, we aim to prove our value and support Social Buzz's growth and success.</a:t>
            </a:r>
            <a:endParaRPr lang="en-IN"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Calibri" panose="020F0502020204030204" pitchFamily="34" charset="0"/>
                <a:cs typeface="Calibri" panose="020F050202020403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Century" panose="02040604050505020304" pitchFamily="18"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rPr>
                <a:t>Project recap</a:t>
              </a:r>
            </a:p>
            <a:p>
              <a:pPr>
                <a:lnSpc>
                  <a:spcPts val="2660"/>
                </a:lnSpc>
              </a:pPr>
              <a:r>
                <a:rPr lang="en-US" sz="1900" spc="-19" dirty="0">
                  <a:solidFill>
                    <a:srgbClr val="000000"/>
                  </a:solidFill>
                </a:rPr>
                <a:t>Problem</a:t>
              </a:r>
            </a:p>
            <a:p>
              <a:pPr>
                <a:lnSpc>
                  <a:spcPts val="2660"/>
                </a:lnSpc>
              </a:pPr>
              <a:r>
                <a:rPr lang="en-US" sz="1900" spc="-19" dirty="0">
                  <a:solidFill>
                    <a:srgbClr val="000000"/>
                  </a:solidFill>
                </a:rPr>
                <a:t>The Analytics team</a:t>
              </a:r>
            </a:p>
            <a:p>
              <a:pPr>
                <a:lnSpc>
                  <a:spcPts val="2660"/>
                </a:lnSpc>
              </a:pPr>
              <a:r>
                <a:rPr lang="en-US" sz="1900" spc="-19" dirty="0">
                  <a:solidFill>
                    <a:srgbClr val="000000"/>
                  </a:solidFill>
                </a:rPr>
                <a:t>Process</a:t>
              </a:r>
            </a:p>
            <a:p>
              <a:pPr>
                <a:lnSpc>
                  <a:spcPts val="2660"/>
                </a:lnSpc>
              </a:pPr>
              <a:r>
                <a:rPr lang="en-US" sz="1900" spc="-19" dirty="0">
                  <a:solidFill>
                    <a:srgbClr val="000000"/>
                  </a:solidFill>
                </a:rPr>
                <a:t>Insights</a:t>
              </a:r>
            </a:p>
            <a:p>
              <a:pPr>
                <a:lnSpc>
                  <a:spcPts val="2660"/>
                </a:lnSpc>
              </a:pPr>
              <a:r>
                <a:rPr lang="en-US" sz="1900" spc="-19" dirty="0">
                  <a:solidFill>
                    <a:srgbClr val="000000"/>
                  </a:solidFill>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209999" y="1896729"/>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mj-lt"/>
              </a:rPr>
              <a:t>Project Recap</a:t>
            </a:r>
          </a:p>
        </p:txBody>
      </p:sp>
      <p:sp>
        <p:nvSpPr>
          <p:cNvPr id="35" name="Rectangle 34">
            <a:extLst>
              <a:ext uri="{FF2B5EF4-FFF2-40B4-BE49-F238E27FC236}">
                <a16:creationId xmlns:a16="http://schemas.microsoft.com/office/drawing/2014/main" id="{C9ECE772-10B7-4069-8361-C6652F30C48A}"/>
              </a:ext>
            </a:extLst>
          </p:cNvPr>
          <p:cNvSpPr/>
          <p:nvPr/>
        </p:nvSpPr>
        <p:spPr>
          <a:xfrm>
            <a:off x="8991600" y="1909667"/>
            <a:ext cx="7313353" cy="6262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0D0D0D"/>
                </a:solidFill>
              </a:rPr>
              <a:t>Social Buzz, founded in 2008 by former engineers, prioritizes content over users, offering diverse reactions to highlight trending content.</a:t>
            </a:r>
          </a:p>
          <a:p>
            <a:r>
              <a:rPr lang="en-US" sz="2800" dirty="0">
                <a:solidFill>
                  <a:srgbClr val="0D0D0D"/>
                </a:solidFill>
              </a:rPr>
              <a:t>Accenture has begun 3-month project for these tasks : </a:t>
            </a:r>
          </a:p>
          <a:p>
            <a:pPr marL="457200" indent="-457200">
              <a:buFont typeface="Arial" panose="020B0604020202020204" pitchFamily="34" charset="0"/>
              <a:buChar char="•"/>
            </a:pPr>
            <a:r>
              <a:rPr lang="en-US" sz="2800" dirty="0">
                <a:solidFill>
                  <a:srgbClr val="0D0D0D"/>
                </a:solidFill>
              </a:rPr>
              <a:t>Conduct an audit of their big data practice</a:t>
            </a:r>
          </a:p>
          <a:p>
            <a:pPr marL="457200" indent="-457200">
              <a:buFont typeface="Arial" panose="020B0604020202020204" pitchFamily="34" charset="0"/>
              <a:buChar char="•"/>
            </a:pPr>
            <a:r>
              <a:rPr lang="en-US" sz="2800" dirty="0">
                <a:solidFill>
                  <a:srgbClr val="0D0D0D"/>
                </a:solidFill>
              </a:rPr>
              <a:t>Offer IPO guidance</a:t>
            </a:r>
          </a:p>
          <a:p>
            <a:pPr marL="457200" indent="-457200">
              <a:buFont typeface="Arial" panose="020B0604020202020204" pitchFamily="34" charset="0"/>
              <a:buChar char="•"/>
            </a:pPr>
            <a:r>
              <a:rPr lang="en-US" sz="2800" dirty="0">
                <a:solidFill>
                  <a:srgbClr val="0D0D0D"/>
                </a:solidFill>
              </a:rPr>
              <a:t>Analyze content categories to identify the top 5 most popular.</a:t>
            </a:r>
          </a:p>
          <a:p>
            <a:pPr algn="ct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mj-lt"/>
              </a:rPr>
              <a:t>Problem</a:t>
            </a:r>
          </a:p>
        </p:txBody>
      </p:sp>
      <p:sp>
        <p:nvSpPr>
          <p:cNvPr id="22" name="Rectangle 21">
            <a:extLst>
              <a:ext uri="{FF2B5EF4-FFF2-40B4-BE49-F238E27FC236}">
                <a16:creationId xmlns:a16="http://schemas.microsoft.com/office/drawing/2014/main" id="{23308D83-BB97-452D-B3AB-7100E5C2F3A2}"/>
              </a:ext>
            </a:extLst>
          </p:cNvPr>
          <p:cNvSpPr/>
          <p:nvPr/>
        </p:nvSpPr>
        <p:spPr>
          <a:xfrm>
            <a:off x="2155422" y="4961740"/>
            <a:ext cx="7598178" cy="5134760"/>
          </a:xfrm>
          <a:prstGeom prst="rect">
            <a:avLst/>
          </a:prstGeom>
          <a:solidFill>
            <a:srgbClr val="A100FF"/>
          </a:solidFill>
          <a:ln>
            <a:solidFill>
              <a:srgbClr val="A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400" b="1" dirty="0"/>
              <a:t>Over the past 5 years, Social Buzz has reached over 500 million active users each month.</a:t>
            </a:r>
          </a:p>
          <a:p>
            <a:pPr marL="457200" indent="-457200">
              <a:buFont typeface="+mj-lt"/>
              <a:buAutoNum type="arabicPeriod"/>
            </a:pPr>
            <a:r>
              <a:rPr lang="en-US" sz="2400" b="1" dirty="0"/>
              <a:t>Every day, over 100,000 pieces of content, including text, images, videos, and GIFs, are posted on Social Buzz.</a:t>
            </a:r>
          </a:p>
          <a:p>
            <a:pPr marL="457200" indent="-457200">
              <a:buFont typeface="+mj-lt"/>
              <a:buAutoNum type="arabicPeriod"/>
            </a:pPr>
            <a:r>
              <a:rPr lang="en-US" sz="2400" b="1" dirty="0"/>
              <a:t>Out of the 250 people working at Social Buzz, 200 of them are technical staff dedicated to maintaining complex technology.</a:t>
            </a:r>
          </a:p>
          <a:p>
            <a:pPr marL="457200" indent="-457200">
              <a:buFont typeface="+mj-lt"/>
              <a:buAutoNum type="arabicPeriod"/>
            </a:pPr>
            <a:r>
              <a:rPr lang="en-US" sz="2400" b="1" dirty="0"/>
              <a:t>Despite rapid growth, Social Buzz remains a small company with limited resources.</a:t>
            </a:r>
          </a:p>
          <a:p>
            <a:pPr marL="457200" indent="-457200">
              <a:buFont typeface="+mj-lt"/>
              <a:buAutoNum type="arabicPeriod"/>
            </a:pPr>
            <a:r>
              <a:rPr lang="en-US" sz="2400" b="1" dirty="0"/>
              <a:t>Social Buzz aims to complete an IPO by the end of next year.</a:t>
            </a:r>
            <a:endParaRPr lang="en-IN"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mj-lt"/>
              </a:rPr>
              <a:t>The Analytics team</a:t>
            </a:r>
          </a:p>
        </p:txBody>
      </p:sp>
      <p:sp>
        <p:nvSpPr>
          <p:cNvPr id="32" name="Rectangle 31">
            <a:extLst>
              <a:ext uri="{FF2B5EF4-FFF2-40B4-BE49-F238E27FC236}">
                <a16:creationId xmlns:a16="http://schemas.microsoft.com/office/drawing/2014/main" id="{A913BE76-9B1F-4A57-BD09-34D823C419EB}"/>
              </a:ext>
            </a:extLst>
          </p:cNvPr>
          <p:cNvSpPr/>
          <p:nvPr/>
        </p:nvSpPr>
        <p:spPr>
          <a:xfrm>
            <a:off x="14097000" y="1050857"/>
            <a:ext cx="3962400" cy="2305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latin typeface="DM Sans"/>
              </a:rPr>
              <a:t> </a:t>
            </a:r>
            <a:r>
              <a:rPr lang="en-US" sz="4000" b="1" dirty="0">
                <a:solidFill>
                  <a:srgbClr val="000000"/>
                </a:solidFill>
                <a:latin typeface="+mj-lt"/>
              </a:rPr>
              <a:t>Andrew Fleming </a:t>
            </a:r>
            <a:endParaRPr lang="en-US" b="1" dirty="0">
              <a:solidFill>
                <a:srgbClr val="000000"/>
              </a:solidFill>
              <a:latin typeface="+mj-lt"/>
            </a:endParaRPr>
          </a:p>
          <a:p>
            <a:r>
              <a:rPr lang="en-US" sz="2800" dirty="0">
                <a:solidFill>
                  <a:srgbClr val="000000"/>
                </a:solidFill>
                <a:latin typeface="+mj-lt"/>
              </a:rPr>
              <a:t>(Chief Technical Architect)</a:t>
            </a:r>
            <a:endParaRPr lang="en-IN" sz="2800" dirty="0">
              <a:solidFill>
                <a:schemeClr val="tx1"/>
              </a:solidFill>
              <a:latin typeface="+mj-lt"/>
            </a:endParaRPr>
          </a:p>
        </p:txBody>
      </p:sp>
      <p:sp>
        <p:nvSpPr>
          <p:cNvPr id="34" name="Rectangle 33">
            <a:extLst>
              <a:ext uri="{FF2B5EF4-FFF2-40B4-BE49-F238E27FC236}">
                <a16:creationId xmlns:a16="http://schemas.microsoft.com/office/drawing/2014/main" id="{EE08E19D-3C87-40AC-8F78-BC809BFC2007}"/>
              </a:ext>
            </a:extLst>
          </p:cNvPr>
          <p:cNvSpPr/>
          <p:nvPr/>
        </p:nvSpPr>
        <p:spPr>
          <a:xfrm>
            <a:off x="14097000" y="4002073"/>
            <a:ext cx="3962400" cy="2305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000" b="1" dirty="0">
                <a:solidFill>
                  <a:srgbClr val="000000"/>
                </a:solidFill>
                <a:latin typeface="+mj-lt"/>
              </a:rPr>
              <a:t>Marcus </a:t>
            </a:r>
            <a:r>
              <a:rPr lang="en-IN" sz="4000" b="1" dirty="0" err="1">
                <a:solidFill>
                  <a:srgbClr val="000000"/>
                </a:solidFill>
                <a:latin typeface="+mj-lt"/>
              </a:rPr>
              <a:t>Rompton</a:t>
            </a:r>
            <a:r>
              <a:rPr lang="en-IN" sz="4000" b="1" dirty="0">
                <a:solidFill>
                  <a:srgbClr val="000000"/>
                </a:solidFill>
                <a:latin typeface="+mj-lt"/>
              </a:rPr>
              <a:t> </a:t>
            </a:r>
          </a:p>
          <a:p>
            <a:r>
              <a:rPr lang="en-IN" sz="2800" dirty="0">
                <a:solidFill>
                  <a:srgbClr val="000000"/>
                </a:solidFill>
                <a:latin typeface="+mj-lt"/>
              </a:rPr>
              <a:t>(Senior Principle)</a:t>
            </a:r>
            <a:endParaRPr lang="en-IN" sz="2800" dirty="0">
              <a:solidFill>
                <a:schemeClr val="tx1"/>
              </a:solidFill>
              <a:latin typeface="+mj-lt"/>
            </a:endParaRPr>
          </a:p>
        </p:txBody>
      </p:sp>
      <p:sp>
        <p:nvSpPr>
          <p:cNvPr id="35" name="Rectangle 34">
            <a:extLst>
              <a:ext uri="{FF2B5EF4-FFF2-40B4-BE49-F238E27FC236}">
                <a16:creationId xmlns:a16="http://schemas.microsoft.com/office/drawing/2014/main" id="{4B58EBE6-FEDA-4797-A0D7-46199DF4A8B1}"/>
              </a:ext>
            </a:extLst>
          </p:cNvPr>
          <p:cNvSpPr/>
          <p:nvPr/>
        </p:nvSpPr>
        <p:spPr>
          <a:xfrm>
            <a:off x="14293092" y="6950699"/>
            <a:ext cx="3766308" cy="208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solidFill>
                  <a:schemeClr val="tx1"/>
                </a:solidFill>
              </a:rPr>
              <a:t>Abhinav Pandey</a:t>
            </a:r>
          </a:p>
          <a:p>
            <a:r>
              <a:rPr lang="en-US" sz="2800" dirty="0">
                <a:solidFill>
                  <a:schemeClr val="tx1"/>
                </a:solidFill>
              </a:rPr>
              <a:t>(Data Analyst)</a:t>
            </a:r>
            <a:endParaRPr lang="en-IN" sz="28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38">
            <a:extLst>
              <a:ext uri="{FF2B5EF4-FFF2-40B4-BE49-F238E27FC236}">
                <a16:creationId xmlns:a16="http://schemas.microsoft.com/office/drawing/2014/main" id="{AD5549F7-BAB5-4B74-B82F-E6EC594B31D3}"/>
              </a:ext>
            </a:extLst>
          </p:cNvPr>
          <p:cNvSpPr/>
          <p:nvPr/>
        </p:nvSpPr>
        <p:spPr>
          <a:xfrm>
            <a:off x="4003708" y="1346436"/>
            <a:ext cx="5359496" cy="858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Data Understanding</a:t>
            </a:r>
            <a:endParaRPr lang="en-IN" b="1" dirty="0"/>
          </a:p>
        </p:txBody>
      </p:sp>
      <p:sp>
        <p:nvSpPr>
          <p:cNvPr id="40" name="Rectangle 39">
            <a:extLst>
              <a:ext uri="{FF2B5EF4-FFF2-40B4-BE49-F238E27FC236}">
                <a16:creationId xmlns:a16="http://schemas.microsoft.com/office/drawing/2014/main" id="{9CF88B62-8678-4F38-96F0-54DC09A861D4}"/>
              </a:ext>
            </a:extLst>
          </p:cNvPr>
          <p:cNvSpPr/>
          <p:nvPr/>
        </p:nvSpPr>
        <p:spPr>
          <a:xfrm>
            <a:off x="5791551" y="2948984"/>
            <a:ext cx="5359496" cy="858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Data Cleaning</a:t>
            </a:r>
            <a:endParaRPr lang="en-IN" b="1" dirty="0"/>
          </a:p>
        </p:txBody>
      </p:sp>
      <p:sp>
        <p:nvSpPr>
          <p:cNvPr id="41" name="Rectangle 40">
            <a:extLst>
              <a:ext uri="{FF2B5EF4-FFF2-40B4-BE49-F238E27FC236}">
                <a16:creationId xmlns:a16="http://schemas.microsoft.com/office/drawing/2014/main" id="{F6F1544C-AC25-4F08-9046-09CE81B1F4D9}"/>
              </a:ext>
            </a:extLst>
          </p:cNvPr>
          <p:cNvSpPr/>
          <p:nvPr/>
        </p:nvSpPr>
        <p:spPr>
          <a:xfrm>
            <a:off x="7675673" y="4559388"/>
            <a:ext cx="5359496" cy="858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Data Modeling</a:t>
            </a:r>
            <a:endParaRPr lang="en-IN" b="1" dirty="0"/>
          </a:p>
        </p:txBody>
      </p:sp>
      <p:sp>
        <p:nvSpPr>
          <p:cNvPr id="42" name="Rectangle 41">
            <a:extLst>
              <a:ext uri="{FF2B5EF4-FFF2-40B4-BE49-F238E27FC236}">
                <a16:creationId xmlns:a16="http://schemas.microsoft.com/office/drawing/2014/main" id="{1A0F18F9-97CA-421A-8BB2-B947CAE88467}"/>
              </a:ext>
            </a:extLst>
          </p:cNvPr>
          <p:cNvSpPr/>
          <p:nvPr/>
        </p:nvSpPr>
        <p:spPr>
          <a:xfrm>
            <a:off x="11425954" y="7807775"/>
            <a:ext cx="5359496" cy="858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Uncover Insights</a:t>
            </a:r>
            <a:endParaRPr lang="en-IN" b="1" dirty="0"/>
          </a:p>
        </p:txBody>
      </p:sp>
      <p:sp>
        <p:nvSpPr>
          <p:cNvPr id="43" name="Rectangle 42">
            <a:extLst>
              <a:ext uri="{FF2B5EF4-FFF2-40B4-BE49-F238E27FC236}">
                <a16:creationId xmlns:a16="http://schemas.microsoft.com/office/drawing/2014/main" id="{F317D15D-04BA-4A96-8B5C-CCF24D7B2CCF}"/>
              </a:ext>
            </a:extLst>
          </p:cNvPr>
          <p:cNvSpPr/>
          <p:nvPr/>
        </p:nvSpPr>
        <p:spPr>
          <a:xfrm>
            <a:off x="9566348" y="6204766"/>
            <a:ext cx="5359496" cy="858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Data Analysis</a:t>
            </a:r>
            <a:endParaRPr lang="en-IN"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374768" y="38100"/>
            <a:ext cx="17532232" cy="1167051"/>
          </a:xfrm>
          <a:prstGeom prst="rect">
            <a:avLst/>
          </a:prstGeom>
        </p:spPr>
        <p:txBody>
          <a:bodyPr wrap="square" lIns="0" tIns="0" rIns="0" bIns="0" rtlCol="0" anchor="t">
            <a:spAutoFit/>
          </a:bodyPr>
          <a:lstStyle/>
          <a:p>
            <a:pPr>
              <a:lnSpc>
                <a:spcPts val="9600"/>
              </a:lnSpc>
            </a:pPr>
            <a:r>
              <a:rPr lang="en-US" sz="6000" spc="-80" dirty="0">
                <a:solidFill>
                  <a:srgbClr val="000000"/>
                </a:solidFill>
                <a:latin typeface="+mj-lt"/>
              </a:rPr>
              <a:t>1. </a:t>
            </a:r>
            <a:r>
              <a:rPr lang="en-US" sz="6000" u="sng" spc="-80" dirty="0">
                <a:solidFill>
                  <a:srgbClr val="000000"/>
                </a:solidFill>
                <a:latin typeface="+mj-lt"/>
              </a:rPr>
              <a:t>Unique Category</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graphicFrame>
        <p:nvGraphicFramePr>
          <p:cNvPr id="15" name="Chart 14">
            <a:extLst>
              <a:ext uri="{FF2B5EF4-FFF2-40B4-BE49-F238E27FC236}">
                <a16:creationId xmlns:a16="http://schemas.microsoft.com/office/drawing/2014/main" id="{75999824-93CF-410F-8EC4-E0035DAD0FCC}"/>
              </a:ext>
            </a:extLst>
          </p:cNvPr>
          <p:cNvGraphicFramePr>
            <a:graphicFrameLocks/>
          </p:cNvGraphicFramePr>
          <p:nvPr>
            <p:extLst>
              <p:ext uri="{D42A27DB-BD31-4B8C-83A1-F6EECF244321}">
                <p14:modId xmlns:p14="http://schemas.microsoft.com/office/powerpoint/2010/main" val="2549428975"/>
              </p:ext>
            </p:extLst>
          </p:nvPr>
        </p:nvGraphicFramePr>
        <p:xfrm>
          <a:off x="374768" y="1269205"/>
          <a:ext cx="17396119" cy="8558373"/>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Rectangle 27">
            <a:extLst>
              <a:ext uri="{FF2B5EF4-FFF2-40B4-BE49-F238E27FC236}">
                <a16:creationId xmlns:a16="http://schemas.microsoft.com/office/drawing/2014/main" id="{CC7DA036-887E-4FB3-9528-A696CD20BA98}"/>
              </a:ext>
            </a:extLst>
          </p:cNvPr>
          <p:cNvSpPr/>
          <p:nvPr/>
        </p:nvSpPr>
        <p:spPr>
          <a:xfrm>
            <a:off x="2791200" y="1720351"/>
            <a:ext cx="15017788" cy="923330"/>
          </a:xfrm>
          <a:prstGeom prst="rect">
            <a:avLst/>
          </a:prstGeom>
        </p:spPr>
        <p:txBody>
          <a:bodyPr wrap="square">
            <a:spAutoFit/>
          </a:bodyPr>
          <a:lstStyle/>
          <a:p>
            <a:r>
              <a:rPr lang="en-IN" sz="5400" dirty="0">
                <a:latin typeface="+mj-lt"/>
              </a:rPr>
              <a:t>2. </a:t>
            </a:r>
            <a:r>
              <a:rPr lang="en-IN" sz="5400" u="sng" dirty="0">
                <a:latin typeface="+mj-lt"/>
              </a:rPr>
              <a:t>Most popular category with Total no. Reaction</a:t>
            </a:r>
            <a:endParaRPr lang="en-IN" sz="3200" u="sng" dirty="0">
              <a:latin typeface="+mj-lt"/>
            </a:endParaRPr>
          </a:p>
        </p:txBody>
      </p:sp>
      <p:graphicFrame>
        <p:nvGraphicFramePr>
          <p:cNvPr id="29" name="Chart 28">
            <a:extLst>
              <a:ext uri="{FF2B5EF4-FFF2-40B4-BE49-F238E27FC236}">
                <a16:creationId xmlns:a16="http://schemas.microsoft.com/office/drawing/2014/main" id="{9B980E8F-65CF-4C13-87E3-1D6B1EF24162}"/>
              </a:ext>
            </a:extLst>
          </p:cNvPr>
          <p:cNvGraphicFramePr>
            <a:graphicFrameLocks/>
          </p:cNvGraphicFramePr>
          <p:nvPr>
            <p:extLst>
              <p:ext uri="{D42A27DB-BD31-4B8C-83A1-F6EECF244321}">
                <p14:modId xmlns:p14="http://schemas.microsoft.com/office/powerpoint/2010/main" val="2454468489"/>
              </p:ext>
            </p:extLst>
          </p:nvPr>
        </p:nvGraphicFramePr>
        <p:xfrm>
          <a:off x="3581400" y="2980199"/>
          <a:ext cx="12933846" cy="651078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Rectangle 26">
            <a:extLst>
              <a:ext uri="{FF2B5EF4-FFF2-40B4-BE49-F238E27FC236}">
                <a16:creationId xmlns:a16="http://schemas.microsoft.com/office/drawing/2014/main" id="{E7B492E8-5A64-448B-BD39-142130CA150C}"/>
              </a:ext>
            </a:extLst>
          </p:cNvPr>
          <p:cNvSpPr/>
          <p:nvPr/>
        </p:nvSpPr>
        <p:spPr>
          <a:xfrm>
            <a:off x="2724116" y="880006"/>
            <a:ext cx="9331657" cy="1015663"/>
          </a:xfrm>
          <a:prstGeom prst="rect">
            <a:avLst/>
          </a:prstGeom>
        </p:spPr>
        <p:txBody>
          <a:bodyPr wrap="none">
            <a:spAutoFit/>
          </a:bodyPr>
          <a:lstStyle/>
          <a:p>
            <a:r>
              <a:rPr lang="en-US" sz="5400" dirty="0"/>
              <a:t>3. </a:t>
            </a:r>
            <a:r>
              <a:rPr lang="en-US" sz="6000" u="sng" dirty="0">
                <a:latin typeface="+mj-lt"/>
              </a:rPr>
              <a:t>Month with the most Posts</a:t>
            </a:r>
            <a:endParaRPr lang="en-IN" sz="5400" u="sng" dirty="0">
              <a:latin typeface="+mj-lt"/>
            </a:endParaRPr>
          </a:p>
        </p:txBody>
      </p:sp>
      <p:graphicFrame>
        <p:nvGraphicFramePr>
          <p:cNvPr id="29" name="Chart 28">
            <a:extLst>
              <a:ext uri="{FF2B5EF4-FFF2-40B4-BE49-F238E27FC236}">
                <a16:creationId xmlns:a16="http://schemas.microsoft.com/office/drawing/2014/main" id="{85C2BF3E-1213-432B-9139-A7AECD6C9943}"/>
              </a:ext>
            </a:extLst>
          </p:cNvPr>
          <p:cNvGraphicFramePr>
            <a:graphicFrameLocks/>
          </p:cNvGraphicFramePr>
          <p:nvPr>
            <p:extLst>
              <p:ext uri="{D42A27DB-BD31-4B8C-83A1-F6EECF244321}">
                <p14:modId xmlns:p14="http://schemas.microsoft.com/office/powerpoint/2010/main" val="1376519332"/>
              </p:ext>
            </p:extLst>
          </p:nvPr>
        </p:nvGraphicFramePr>
        <p:xfrm>
          <a:off x="3169898" y="1895669"/>
          <a:ext cx="14639090" cy="738479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381</Words>
  <Application>Microsoft Office PowerPoint</Application>
  <PresentationFormat>Custom</PresentationFormat>
  <Paragraphs>74</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Clear Sans Regular Bold</vt:lpstr>
      <vt:lpstr>Algerian</vt:lpstr>
      <vt:lpstr>Century</vt:lpstr>
      <vt:lpstr>Calibri</vt:lpstr>
      <vt:lpstr>DM Sans</vt:lpstr>
      <vt:lpstr>Arial</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DELL</cp:lastModifiedBy>
  <cp:revision>18</cp:revision>
  <dcterms:created xsi:type="dcterms:W3CDTF">2006-08-16T00:00:00Z</dcterms:created>
  <dcterms:modified xsi:type="dcterms:W3CDTF">2024-04-12T22:28:00Z</dcterms:modified>
  <dc:identifier>DAEhDyfaYKE</dc:identifier>
</cp:coreProperties>
</file>